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rima SemiBold"/>
      <p:regular r:id="rId28"/>
      <p:bold r:id="rId29"/>
    </p:embeddedFont>
    <p:embeddedFont>
      <p:font typeface="Poppins SemiBold"/>
      <p:regular r:id="rId30"/>
      <p:bold r:id="rId31"/>
      <p:italic r:id="rId32"/>
      <p:boldItalic r:id="rId33"/>
    </p:embeddedFont>
    <p:embeddedFont>
      <p:font typeface="Chiv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a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a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bold.fntdata"/><Relationship Id="rId30" Type="http://schemas.openxmlformats.org/officeDocument/2006/relationships/font" Target="fonts/Poppi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Chivo-bold.fntdata"/><Relationship Id="rId12" Type="http://schemas.openxmlformats.org/officeDocument/2006/relationships/slide" Target="slides/slide7.xml"/><Relationship Id="rId34" Type="http://schemas.openxmlformats.org/officeDocument/2006/relationships/font" Target="fonts/Chivo-regular.fntdata"/><Relationship Id="rId15" Type="http://schemas.openxmlformats.org/officeDocument/2006/relationships/slide" Target="slides/slide10.xml"/><Relationship Id="rId37" Type="http://schemas.openxmlformats.org/officeDocument/2006/relationships/font" Target="fonts/Chivo-boldItalic.fntdata"/><Relationship Id="rId14" Type="http://schemas.openxmlformats.org/officeDocument/2006/relationships/slide" Target="slides/slide9.xml"/><Relationship Id="rId36" Type="http://schemas.openxmlformats.org/officeDocument/2006/relationships/font" Target="fonts/Chiv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8b43b2b1e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8b43b2b1e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8b43b2b1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8b43b2b1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8b43b2b1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8b43b2b1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8b43b2b1e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8b43b2b1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8b43b2b1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8b43b2b1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8b43b2b1e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8b43b2b1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8b43b2b1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8b43b2b1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8b43b2b1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8b43b2b1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8b43b2b1e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8b43b2b1e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8b43b2b1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8b43b2b1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8b43b2b1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8b43b2b1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8b43b2b1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8b43b2b1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8b43b2b1e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8b43b2b1e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8b43b2b1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8b43b2b1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8b43b2b1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8b43b2b1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8b43b2b1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8b43b2b1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8b43b2b1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8b43b2b1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8b43b2b1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8b43b2b1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8b43b2b1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8b43b2b1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8b43b2b1e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8b43b2b1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8b43b2b1e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8b43b2b1e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trình bày chứa tiêu đề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4" name="Google Shape;54;p13"/>
            <p:cNvPicPr preferRelativeResize="0"/>
            <p:nvPr/>
          </p:nvPicPr>
          <p:blipFill rotWithShape="1">
            <a:blip r:embed="rId3">
              <a:alphaModFix/>
            </a:blip>
            <a:srcRect b="0" l="0" r="6611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8">
            <a:off x="230499" y="2701566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28353">
            <a:off x="5121624" y="-2615510"/>
            <a:ext cx="2143151" cy="44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041825" y="1179576"/>
            <a:ext cx="53874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3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041725" y="3737613"/>
            <a:ext cx="53874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6600325" y="539400"/>
            <a:ext cx="1828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4662" t="46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12793" l="13163" r="37218" t="0"/>
          <a:stretch/>
        </p:blipFill>
        <p:spPr>
          <a:xfrm flipH="1" rot="1286826">
            <a:off x="-3017770" y="-704599"/>
            <a:ext cx="4002302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483536">
            <a:off x="-869244" y="1499155"/>
            <a:ext cx="1715391" cy="3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713400" y="2728407"/>
            <a:ext cx="2405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13400" y="3286106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3" type="title"/>
          </p:nvPr>
        </p:nvSpPr>
        <p:spPr>
          <a:xfrm>
            <a:off x="3369381" y="2728407"/>
            <a:ext cx="2405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3369381" y="3286107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5" type="title"/>
          </p:nvPr>
        </p:nvSpPr>
        <p:spPr>
          <a:xfrm>
            <a:off x="6025370" y="2728407"/>
            <a:ext cx="2405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025370" y="3286107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512095" y="1555950"/>
            <a:ext cx="33876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4512075" y="2664150"/>
            <a:ext cx="3387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125017" y="1386975"/>
            <a:ext cx="3241800" cy="27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4777183" y="1386975"/>
            <a:ext cx="3241800" cy="27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713275" y="445025"/>
            <a:ext cx="7717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1832852" y="1518772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1832852" y="1948319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424175" y="1518772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8"/>
          <p:cNvSpPr txBox="1"/>
          <p:nvPr>
            <p:ph idx="4" type="subTitle"/>
          </p:nvPr>
        </p:nvSpPr>
        <p:spPr>
          <a:xfrm>
            <a:off x="5424176" y="1948320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5" type="title"/>
          </p:nvPr>
        </p:nvSpPr>
        <p:spPr>
          <a:xfrm>
            <a:off x="1832852" y="3181352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8"/>
          <p:cNvSpPr txBox="1"/>
          <p:nvPr>
            <p:ph idx="6" type="subTitle"/>
          </p:nvPr>
        </p:nvSpPr>
        <p:spPr>
          <a:xfrm>
            <a:off x="1832852" y="3610899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5424175" y="3181351"/>
            <a:ext cx="20025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8"/>
          <p:cNvSpPr txBox="1"/>
          <p:nvPr>
            <p:ph idx="8" type="subTitle"/>
          </p:nvPr>
        </p:nvSpPr>
        <p:spPr>
          <a:xfrm>
            <a:off x="5424176" y="3610900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mục và mô tả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296675" y="2635675"/>
            <a:ext cx="45507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2296675" y="3282500"/>
            <a:ext cx="4550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713225" y="1449374"/>
            <a:ext cx="77175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960900" y="4247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19997" r="21666" t="0"/>
          <a:stretch/>
        </p:blipFill>
        <p:spPr>
          <a:xfrm>
            <a:off x="177550" y="4383375"/>
            <a:ext cx="548698" cy="5290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FRI IMPLEMENTATION</a:t>
            </a:r>
            <a:endParaRPr/>
          </a:p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/>
              <a:t>VanhGer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Step2: Create FRI layer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Each layer represents a polynomial after folding.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475" y="2289675"/>
            <a:ext cx="4013527" cy="1925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625" y="2289675"/>
            <a:ext cx="3402799" cy="102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Step2: Create FRI layer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Each layer represents a polynomial after folding.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75" y="2289675"/>
            <a:ext cx="2387050" cy="10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475" y="2289675"/>
            <a:ext cx="4013527" cy="1925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24" name="Google Shape;224;p32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Step3: Folding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625" y="2289675"/>
            <a:ext cx="3402799" cy="102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 b="0" l="0" r="36317" t="0"/>
          <a:stretch/>
        </p:blipFill>
        <p:spPr>
          <a:xfrm>
            <a:off x="5449800" y="2289675"/>
            <a:ext cx="2299577" cy="1732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33" name="Google Shape;233;p33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Step3: Folding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00" y="2280425"/>
            <a:ext cx="3402799" cy="102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050" y="1818200"/>
            <a:ext cx="3867950" cy="19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42" name="Google Shape;242;p34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Step4: Commit phase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50" y="909075"/>
            <a:ext cx="4068450" cy="379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35868" t="0"/>
          <a:stretch/>
        </p:blipFill>
        <p:spPr>
          <a:xfrm>
            <a:off x="812150" y="1921250"/>
            <a:ext cx="2742876" cy="2051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Step5: Query phase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5332050" y="1807750"/>
            <a:ext cx="3091951" cy="2029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00" y="1807750"/>
            <a:ext cx="4236078" cy="2029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60" name="Google Shape;260;p36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Step5: Query phase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5332050" y="1807750"/>
            <a:ext cx="3091951" cy="2029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96" y="1807750"/>
            <a:ext cx="3618309" cy="29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050" y="3950050"/>
            <a:ext cx="2654601" cy="8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70" name="Google Shape;270;p37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Step5: Generate proof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086175"/>
            <a:ext cx="2887625" cy="15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975" y="1727250"/>
            <a:ext cx="4539476" cy="2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79" name="Google Shape;279;p38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Step5: Generate proof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Example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975" y="1727250"/>
            <a:ext cx="4539476" cy="26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0" y="2282775"/>
            <a:ext cx="3334925" cy="8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288" name="Google Shape;288;p39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Step1: Verify Fiat-Shamir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720000" y="1186600"/>
            <a:ext cx="2990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 u="sng">
                <a:solidFill>
                  <a:schemeClr val="dk1"/>
                </a:solidFill>
              </a:rPr>
              <a:t>Verifier</a:t>
            </a:r>
            <a:r>
              <a:rPr b="1" lang="vi" sz="1500" u="sng">
                <a:solidFill>
                  <a:schemeClr val="dk1"/>
                </a:solidFill>
              </a:rPr>
              <a:t>: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6359325" y="1080988"/>
            <a:ext cx="84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Prover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18200"/>
            <a:ext cx="2528775" cy="1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043050"/>
            <a:ext cx="4156699" cy="184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9"/>
          <p:cNvCxnSpPr/>
          <p:nvPr/>
        </p:nvCxnSpPr>
        <p:spPr>
          <a:xfrm flipH="1">
            <a:off x="3555075" y="2421025"/>
            <a:ext cx="2583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9"/>
          <p:cNvSpPr txBox="1"/>
          <p:nvPr/>
        </p:nvSpPr>
        <p:spPr>
          <a:xfrm>
            <a:off x="3497400" y="2135700"/>
            <a:ext cx="84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Verifier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5">
            <a:alphaModFix/>
          </a:blip>
          <a:srcRect b="0" l="3892" r="0" t="0"/>
          <a:stretch/>
        </p:blipFill>
        <p:spPr>
          <a:xfrm>
            <a:off x="5040713" y="3683000"/>
            <a:ext cx="3904351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6">
            <a:alphaModFix/>
          </a:blip>
          <a:srcRect b="0" l="0" r="0" t="1332"/>
          <a:stretch/>
        </p:blipFill>
        <p:spPr>
          <a:xfrm>
            <a:off x="5138725" y="1609325"/>
            <a:ext cx="3708325" cy="18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Contents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1196250" y="1581200"/>
            <a:ext cx="67515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AutoNum type="arabicPeriod"/>
            </a:pPr>
            <a:r>
              <a:rPr lang="vi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Explain the steps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AutoNum type="arabicPeriod"/>
            </a:pPr>
            <a:r>
              <a:rPr lang="vi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Step2: Verify Folding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720000" y="1186600"/>
            <a:ext cx="2990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 u="sng">
                <a:solidFill>
                  <a:schemeClr val="dk1"/>
                </a:solidFill>
              </a:rPr>
              <a:t>Verifier: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6000475" y="1430263"/>
            <a:ext cx="84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Prover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720000" y="1845775"/>
            <a:ext cx="2553249" cy="16759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800" y="1845763"/>
            <a:ext cx="4197200" cy="2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314" name="Google Shape;314;p41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Step2: Verify Folding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Verify Merkle path.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16" name="Google Shape;316;p41"/>
          <p:cNvSpPr txBox="1"/>
          <p:nvPr/>
        </p:nvSpPr>
        <p:spPr>
          <a:xfrm>
            <a:off x="720000" y="1186600"/>
            <a:ext cx="2990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 u="sng">
                <a:solidFill>
                  <a:schemeClr val="dk1"/>
                </a:solidFill>
              </a:rPr>
              <a:t>Verifier: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6000475" y="1430263"/>
            <a:ext cx="84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Prover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175" y="1845775"/>
            <a:ext cx="3353825" cy="21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0" y="1799025"/>
            <a:ext cx="4191026" cy="316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325" name="Google Shape;325;p42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Step2: Verify Folding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27" name="Google Shape;327;p42"/>
          <p:cNvSpPr txBox="1"/>
          <p:nvPr/>
        </p:nvSpPr>
        <p:spPr>
          <a:xfrm>
            <a:off x="720000" y="1186600"/>
            <a:ext cx="2990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 u="sng">
                <a:solidFill>
                  <a:schemeClr val="dk1"/>
                </a:solidFill>
              </a:rPr>
              <a:t>Verifier:</a:t>
            </a:r>
            <a:endParaRPr b="1" sz="1500" u="sng">
              <a:solidFill>
                <a:schemeClr val="dk1"/>
              </a:solidFill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720000" y="1845775"/>
            <a:ext cx="2553249" cy="16759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42"/>
          <p:cNvPicPr preferRelativeResize="0"/>
          <p:nvPr/>
        </p:nvPicPr>
        <p:blipFill rotWithShape="1">
          <a:blip r:embed="rId4">
            <a:alphaModFix/>
          </a:blip>
          <a:srcRect b="15130" l="48447" r="5424" t="10409"/>
          <a:stretch/>
        </p:blipFill>
        <p:spPr>
          <a:xfrm>
            <a:off x="720000" y="3794225"/>
            <a:ext cx="2076550" cy="364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750" y="1845775"/>
            <a:ext cx="4559999" cy="2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1339505" y="1555950"/>
            <a:ext cx="64650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0"/>
              <a:t>Explain the steps</a:t>
            </a:r>
            <a:endParaRPr sz="5000"/>
          </a:p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6845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Field: Goldilocks                                              Generator: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Root of unity: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Compute sqrt: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49" y="1883147"/>
            <a:ext cx="2552900" cy="3745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258" y="2599050"/>
            <a:ext cx="2552883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255" y="3473950"/>
            <a:ext cx="1333291" cy="82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7637" y="1836625"/>
            <a:ext cx="572277" cy="4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633" y="2599050"/>
            <a:ext cx="3503184" cy="17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6845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Fiat-Shamir:</a:t>
            </a:r>
            <a:r>
              <a:rPr b="1" lang="vi" sz="1500">
                <a:solidFill>
                  <a:schemeClr val="dk1"/>
                </a:solidFill>
              </a:rPr>
              <a:t>                                           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25" y="1842225"/>
            <a:ext cx="2540100" cy="141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950" y="1842225"/>
            <a:ext cx="3777549" cy="20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Step1: Create Hash &amp; Merkle Tree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Hash: SHA256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657" y="2392325"/>
            <a:ext cx="3242718" cy="16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50" y="2381000"/>
            <a:ext cx="3305050" cy="16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720000" y="1186600"/>
            <a:ext cx="2990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 u="sng">
                <a:solidFill>
                  <a:schemeClr val="dk1"/>
                </a:solidFill>
              </a:rPr>
              <a:t>Prover:</a:t>
            </a:r>
            <a:endParaRPr b="1" sz="15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Step1: Create Hash &amp; Merkle Tree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Merkle Tree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75" y="2492762"/>
            <a:ext cx="3706401" cy="15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450" y="2406463"/>
            <a:ext cx="2872551" cy="168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6" name="Google Shape;166;p27"/>
          <p:cNvCxnSpPr/>
          <p:nvPr/>
        </p:nvCxnSpPr>
        <p:spPr>
          <a:xfrm>
            <a:off x="6612400" y="2019125"/>
            <a:ext cx="2823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7"/>
          <p:cNvSpPr txBox="1"/>
          <p:nvPr/>
        </p:nvSpPr>
        <p:spPr>
          <a:xfrm>
            <a:off x="6760700" y="2272700"/>
            <a:ext cx="23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6359350" y="1746425"/>
            <a:ext cx="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2"/>
                </a:solidFill>
              </a:rPr>
              <a:t>root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Step1: Create Hash &amp; Merkle Tree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Merkle Tree Proof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450" y="2406450"/>
            <a:ext cx="2872551" cy="168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7" name="Google Shape;177;p28"/>
          <p:cNvCxnSpPr/>
          <p:nvPr/>
        </p:nvCxnSpPr>
        <p:spPr>
          <a:xfrm>
            <a:off x="6612400" y="2019125"/>
            <a:ext cx="2823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8"/>
          <p:cNvSpPr txBox="1"/>
          <p:nvPr/>
        </p:nvSpPr>
        <p:spPr>
          <a:xfrm>
            <a:off x="6760700" y="2272700"/>
            <a:ext cx="23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359350" y="1746425"/>
            <a:ext cx="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2"/>
                </a:solidFill>
              </a:rPr>
              <a:t>root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6038250" y="3842075"/>
            <a:ext cx="191400" cy="11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5626750" y="3837300"/>
            <a:ext cx="191400" cy="11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6703300" y="3362900"/>
            <a:ext cx="191400" cy="11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7601375" y="2926800"/>
            <a:ext cx="191400" cy="11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50" y="2406446"/>
            <a:ext cx="2974600" cy="1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Explain the steps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713250" y="1449376"/>
            <a:ext cx="77175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Step1: Create Hash &amp; Merkle Tree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Merkle Tree Proof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450" y="2406450"/>
            <a:ext cx="2872551" cy="168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3" name="Google Shape;193;p29"/>
          <p:cNvCxnSpPr/>
          <p:nvPr/>
        </p:nvCxnSpPr>
        <p:spPr>
          <a:xfrm>
            <a:off x="6612400" y="2019125"/>
            <a:ext cx="2823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9"/>
          <p:cNvSpPr txBox="1"/>
          <p:nvPr/>
        </p:nvSpPr>
        <p:spPr>
          <a:xfrm>
            <a:off x="6760700" y="2272700"/>
            <a:ext cx="23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359350" y="1746425"/>
            <a:ext cx="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2"/>
                </a:solidFill>
              </a:rPr>
              <a:t>root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6038250" y="3842075"/>
            <a:ext cx="191400" cy="11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5626750" y="3837300"/>
            <a:ext cx="191400" cy="11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6703300" y="3362900"/>
            <a:ext cx="191400" cy="11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7601375" y="2926800"/>
            <a:ext cx="191400" cy="11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50" y="1794351"/>
            <a:ext cx="3160900" cy="31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áng nhẹ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